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329" r:id="rId3"/>
    <p:sldId id="272" r:id="rId4"/>
    <p:sldId id="301" r:id="rId5"/>
    <p:sldId id="302" r:id="rId6"/>
    <p:sldId id="289" r:id="rId7"/>
    <p:sldId id="331" r:id="rId8"/>
    <p:sldId id="330" r:id="rId9"/>
    <p:sldId id="332" r:id="rId10"/>
    <p:sldId id="32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2E51297-6E5E-4144-81D7-614FCC503F36}" type="datetimeFigureOut">
              <a:rPr lang="en-US"/>
              <a:pPr>
                <a:defRPr/>
              </a:pPr>
              <a:t>2/8/2009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CA30BAE-10D5-4804-8A91-2B30E138A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571" tIns="45286" rIns="90571" bIns="45286" anchor="b"/>
          <a:lstStyle/>
          <a:p>
            <a:pPr algn="r" defTabSz="906463"/>
            <a:fld id="{3FB7D432-5D59-4849-AA66-2BF271C60F41}" type="slidenum">
              <a:rPr lang="en-US" sz="1200"/>
              <a:pPr algn="r" defTabSz="906463"/>
              <a:t>2</a:t>
            </a:fld>
            <a:endParaRPr lang="en-US" sz="1200"/>
          </a:p>
        </p:txBody>
      </p:sp>
      <p:sp>
        <p:nvSpPr>
          <p:cNvPr id="9523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0571" tIns="45286" rIns="90571" bIns="45286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042A6-FE6B-4F3A-9A02-AA33BB1E47EE}" type="datetimeFigureOut">
              <a:rPr lang="en-US"/>
              <a:pPr>
                <a:defRPr/>
              </a:pPr>
              <a:t>2/8/2009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7CEC1-8B3C-4FF3-8B68-157210A4F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616E3-5BCD-4BD2-9328-FCDE21A2487E}" type="datetimeFigureOut">
              <a:rPr lang="en-US"/>
              <a:pPr>
                <a:defRPr/>
              </a:pPr>
              <a:t>2/8/2009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8EE05-AA56-4141-AB0E-722839F297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2C319-C243-468A-8112-57E0F8610FDD}" type="datetimeFigureOut">
              <a:rPr lang="en-US"/>
              <a:pPr>
                <a:defRPr/>
              </a:pPr>
              <a:t>2/8/2009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A631E-30F3-483F-9201-ED81D0870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41148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TM Office Comes to CA. - 2008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D8417-0723-427A-8E57-D2AF3F9A7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6AB6C-2A7C-4255-8A7A-D88C78F07207}" type="datetimeFigureOut">
              <a:rPr lang="en-US"/>
              <a:pPr>
                <a:defRPr/>
              </a:pPr>
              <a:t>2/8/2009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7F429-99E3-4DC9-8C4B-DDAEC3AF6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D37C2-74AA-42D8-86A7-50D6317DDA45}" type="datetimeFigureOut">
              <a:rPr lang="en-US"/>
              <a:pPr>
                <a:defRPr/>
              </a:pPr>
              <a:t>2/8/2009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49F7E-2D13-48B8-B40B-699142E607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E11F2-49FA-4373-906B-9FB32FA2E82B}" type="datetimeFigureOut">
              <a:rPr lang="en-US"/>
              <a:pPr>
                <a:defRPr/>
              </a:pPr>
              <a:t>2/8/2009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AEB13-CBB5-40C5-A73A-7E20045D0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26ADE-52E7-42B9-A215-85D0373C5A20}" type="datetimeFigureOut">
              <a:rPr lang="en-US"/>
              <a:pPr>
                <a:defRPr/>
              </a:pPr>
              <a:t>2/8/2009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63011-AD51-4A69-96C3-2F7F7F5C3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52EFD-4F91-49F0-9A99-07A2A8AA3194}" type="datetimeFigureOut">
              <a:rPr lang="en-US"/>
              <a:pPr>
                <a:defRPr/>
              </a:pPr>
              <a:t>2/8/2009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02799-A37B-453A-B4BF-F1FB25586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BC50C-00B0-456F-927A-F825486D3835}" type="datetimeFigureOut">
              <a:rPr lang="en-US"/>
              <a:pPr>
                <a:defRPr/>
              </a:pPr>
              <a:t>2/8/2009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62B77-7F93-4703-B799-01E250245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0471E-84A9-40F7-92EA-F2DAA6657140}" type="datetimeFigureOut">
              <a:rPr lang="en-US"/>
              <a:pPr>
                <a:defRPr/>
              </a:pPr>
              <a:t>2/8/2009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10E45-BF0C-4102-9B4A-FD5693233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AC1C8-C668-4B42-9A81-57E078F0E7B0}" type="datetimeFigureOut">
              <a:rPr lang="en-US"/>
              <a:pPr>
                <a:defRPr/>
              </a:pPr>
              <a:t>2/8/2009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756D9-D6E8-4966-9A7C-8632E24E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42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7FF098-13DD-4EE9-8A3D-9D068631E601}" type="datetimeFigureOut">
              <a:rPr lang="en-US"/>
              <a:pPr>
                <a:defRPr/>
              </a:pPr>
              <a:t>2/8/2009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EFAD76-422E-4686-AEB2-A71D1C5BC2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ike@rodenbaugh.com" TargetMode="External"/><Relationship Id="rId2" Type="http://schemas.openxmlformats.org/officeDocument/2006/relationships/hyperlink" Target="http://www.bizconst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badapplemedia.com/xeno/newapple.jpg&amp;imgrefurl=http://blog.badapplemedia.com/post/6657707&amp;h=320&amp;w=290&amp;sz=16&amp;hl=en&amp;start=3&amp;um=1&amp;tbnid=Owp9z_1v7R1XtM:&amp;tbnh=118&amp;tbnw=107&amp;prev=/images%3Fq%3Dbad%2Bapple%26um%3D1%26hl%3Den%26rlz%3D1T4ADBF_enUS255US255%26sa%3D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icann.org/announcements/announcement-korean-15oct07.pdf" TargetMode="External"/><Relationship Id="rId3" Type="http://schemas.openxmlformats.org/officeDocument/2006/relationships/hyperlink" Target="http://icann.org/announcements/announcement-simple-chinese-15oct07.pdf" TargetMode="External"/><Relationship Id="rId7" Type="http://schemas.openxmlformats.org/officeDocument/2006/relationships/hyperlink" Target="http://icann.org/announcements/announcement-japanese-15oct07.pdf" TargetMode="External"/><Relationship Id="rId12" Type="http://schemas.openxmlformats.org/officeDocument/2006/relationships/hyperlink" Target="http://icann.org/announcements/announcement-tamil-15oct07.pdf" TargetMode="External"/><Relationship Id="rId2" Type="http://schemas.openxmlformats.org/officeDocument/2006/relationships/hyperlink" Target="http://icann.org/announcements/announcement-arabic-15oct07.pdf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icann.org/announcements/announcement-hindi-15oct07.pdf" TargetMode="External"/><Relationship Id="rId11" Type="http://schemas.openxmlformats.org/officeDocument/2006/relationships/hyperlink" Target="http://icann.org/announcements/announcement-yiddish-15oct07.pdf" TargetMode="External"/><Relationship Id="rId5" Type="http://schemas.openxmlformats.org/officeDocument/2006/relationships/hyperlink" Target="http://icann.org/announcements/announcement-greek-15oct07.pdf" TargetMode="External"/><Relationship Id="rId10" Type="http://schemas.openxmlformats.org/officeDocument/2006/relationships/hyperlink" Target="http://icann.org/announcements/announcement-russian-15oct07.pdf" TargetMode="External"/><Relationship Id="rId4" Type="http://schemas.openxmlformats.org/officeDocument/2006/relationships/hyperlink" Target="http://icann.org/announcements/announcement-traditional-chinese-15oct07.pdf" TargetMode="External"/><Relationship Id="rId9" Type="http://schemas.openxmlformats.org/officeDocument/2006/relationships/hyperlink" Target="http://icann.org/announcements/announcement-farsi-15oct07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610600" cy="3581400"/>
          </a:xfrm>
        </p:spPr>
        <p:txBody>
          <a:bodyPr/>
          <a:lstStyle/>
          <a:p>
            <a:r>
              <a:rPr lang="en-US" sz="5400" smtClean="0">
                <a:latin typeface="Biondi" pitchFamily="2" charset="0"/>
              </a:rPr>
              <a:t>newTLDs:  Implications for Trademark Owners</a:t>
            </a:r>
            <a:r>
              <a:rPr lang="en-US" smtClean="0">
                <a:latin typeface="Biondi" pitchFamily="2" charset="0"/>
              </a:rPr>
              <a:t/>
            </a:r>
            <a:br>
              <a:rPr lang="en-US" smtClean="0">
                <a:latin typeface="Biondi" pitchFamily="2" charset="0"/>
              </a:rPr>
            </a:br>
            <a:r>
              <a:rPr lang="en-US" smtClean="0">
                <a:latin typeface="Biondi" pitchFamily="2" charset="0"/>
              </a:rPr>
              <a:t/>
            </a:r>
            <a:br>
              <a:rPr lang="en-US" smtClean="0">
                <a:latin typeface="Biondi" pitchFamily="2" charset="0"/>
              </a:rPr>
            </a:br>
            <a:r>
              <a:rPr lang="en-US" smtClean="0">
                <a:latin typeface="Biondi" pitchFamily="2" charset="0"/>
              </a:rPr>
              <a:t>Mike Rodenbaugh</a:t>
            </a:r>
          </a:p>
        </p:txBody>
      </p:sp>
      <p:pic>
        <p:nvPicPr>
          <p:cNvPr id="15362" name="Content Placeholder 5" descr="Rodenbaugh Law logo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7086600" y="5562600"/>
            <a:ext cx="1920875" cy="1109663"/>
          </a:xfrm>
        </p:spPr>
      </p:pic>
      <p:sp>
        <p:nvSpPr>
          <p:cNvPr id="15363" name="Text Placeholder 4"/>
          <p:cNvSpPr>
            <a:spLocks noGrp="1"/>
          </p:cNvSpPr>
          <p:nvPr>
            <p:ph type="body" sz="half" idx="3"/>
          </p:nvPr>
        </p:nvSpPr>
        <p:spPr>
          <a:xfrm>
            <a:off x="838200" y="3962400"/>
            <a:ext cx="8077200" cy="1752600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en-US" sz="2800" b="1" smtClean="0"/>
          </a:p>
          <a:p>
            <a:pPr algn="ctr">
              <a:buFont typeface="Arial" charset="0"/>
              <a:buNone/>
            </a:pPr>
            <a:r>
              <a:rPr lang="en-US" sz="2800" b="1" smtClean="0"/>
              <a:t>Online Brand Management </a:t>
            </a:r>
          </a:p>
          <a:p>
            <a:pPr algn="ctr">
              <a:buFont typeface="Arial" charset="0"/>
              <a:buNone/>
            </a:pPr>
            <a:r>
              <a:rPr lang="en-US" sz="2800" b="1" smtClean="0"/>
              <a:t>in the World of New gTLDs</a:t>
            </a:r>
            <a:endParaRPr lang="en-US" sz="2800" smtClean="0"/>
          </a:p>
          <a:p>
            <a:pPr algn="ctr">
              <a:buFont typeface="Arial" charset="0"/>
              <a:buNone/>
            </a:pPr>
            <a:r>
              <a:rPr lang="en-US" sz="2800" smtClean="0"/>
              <a:t>MelbourneIT Strategy Seminar</a:t>
            </a:r>
          </a:p>
          <a:p>
            <a:pPr algn="ctr">
              <a:buFont typeface="Arial" charset="0"/>
              <a:buNone/>
            </a:pPr>
            <a:r>
              <a:rPr lang="en-US" sz="2800" smtClean="0"/>
              <a:t>November 21, 2008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Help!!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Please join the Business Constituency!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1500 euro/year for large enterprises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500 euro/year for small enterprises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Active mailing list &amp; regular teleconferences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Influencing ICANN policy development on behalf of all businesses</a:t>
            </a:r>
          </a:p>
          <a:p>
            <a:pPr>
              <a:lnSpc>
                <a:spcPct val="90000"/>
              </a:lnSpc>
            </a:pPr>
            <a:r>
              <a:rPr lang="en-US" smtClean="0">
                <a:hlinkClick r:id="rId2"/>
              </a:rPr>
              <a:t>www.bizconst.org</a:t>
            </a: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>
                <a:hlinkClick r:id="rId3"/>
              </a:rPr>
              <a:t>mike@rodenbaugh.com</a:t>
            </a:r>
            <a:endParaRPr lang="en-US" smtClean="0"/>
          </a:p>
          <a:p>
            <a:pPr lvl="1">
              <a:lnSpc>
                <a:spcPct val="90000"/>
              </a:lnSpc>
            </a:pPr>
            <a:endParaRPr lang="en-US" smtClean="0"/>
          </a:p>
        </p:txBody>
      </p:sp>
      <p:pic>
        <p:nvPicPr>
          <p:cNvPr id="93188" name="Picture 14" descr="C:\Documents and Settings\Mike\Desktop\Logo PM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0400" y="5562600"/>
            <a:ext cx="1905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6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C49C1CD-6DBC-4EC9-B6F8-2CC79424A4F0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rPr>
              <a:pPr algn="r">
                <a:defRPr/>
              </a:pPr>
              <a:t>2</a:t>
            </a:fld>
            <a:endParaRPr lang="en-US" sz="140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+mn-cs"/>
            </a:endParaRPr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Mike Rodenbaugh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962400" y="1828800"/>
            <a:ext cx="4724400" cy="42672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Formerly Yahoo!’s primary attorney in charge of trademark  enforcement and defense.</a:t>
            </a:r>
          </a:p>
          <a:p>
            <a:pPr marL="0" indent="0">
              <a:buFont typeface="Arial" charset="0"/>
              <a:buNone/>
            </a:pPr>
            <a:endParaRPr lang="en-US" sz="240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0">
              <a:buFont typeface="Arial" charset="0"/>
              <a:buNone/>
            </a:pP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 2007, Mike started his own firm assisting IP owners with prosecution, enforcement, licensing and dispute resolution.</a:t>
            </a:r>
          </a:p>
          <a:p>
            <a:pPr marL="0" indent="0">
              <a:buFont typeface="Arial" charset="0"/>
              <a:buNone/>
            </a:pPr>
            <a:endParaRPr lang="en-US" sz="240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0"/>
            <a:endParaRPr lang="en-US" sz="160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94214" name="Picture 12" descr="newappl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1905000"/>
            <a:ext cx="1905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5" name="Picture 14" descr="C:\Documents and Settings\Mike\Desktop\Logo PM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6800" y="4343400"/>
            <a:ext cx="1905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IDNs and new TLDs are coming!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229600" cy="1981200"/>
          </a:xfrm>
        </p:spPr>
        <p:txBody>
          <a:bodyPr/>
          <a:lstStyle/>
          <a:p>
            <a:r>
              <a:rPr lang="ar-AE" smtClean="0">
                <a:hlinkClick r:id="rId2" action="ppaction://hlinkfile"/>
              </a:rPr>
              <a:t>العربية</a:t>
            </a:r>
            <a:r>
              <a:rPr lang="ar-AE" smtClean="0"/>
              <a:t> </a:t>
            </a:r>
            <a:r>
              <a:rPr lang="en-US" smtClean="0"/>
              <a:t>        </a:t>
            </a:r>
            <a:r>
              <a:rPr lang="ja-JP" altLang="en-US" smtClean="0">
                <a:hlinkClick r:id="rId3" action="ppaction://hlinkfile"/>
              </a:rPr>
              <a:t>简体中文</a:t>
            </a:r>
            <a:r>
              <a:rPr lang="ja-JP" altLang="en-US" smtClean="0"/>
              <a:t>        </a:t>
            </a:r>
            <a:r>
              <a:rPr lang="ja-JP" altLang="en-US" smtClean="0">
                <a:hlinkClick r:id="rId4" action="ppaction://hlinkfile"/>
              </a:rPr>
              <a:t>繁體中文</a:t>
            </a:r>
            <a:r>
              <a:rPr lang="ja-JP" altLang="en-US" smtClean="0"/>
              <a:t>     </a:t>
            </a:r>
            <a:r>
              <a:rPr lang="el-GR" smtClean="0">
                <a:hlinkClick r:id="rId5" action="ppaction://hlinkfile"/>
              </a:rPr>
              <a:t>Ελληνικά</a:t>
            </a:r>
            <a:r>
              <a:rPr lang="el-GR" smtClean="0"/>
              <a:t> </a:t>
            </a:r>
            <a:r>
              <a:rPr lang="en-US" smtClean="0"/>
              <a:t>    </a:t>
            </a:r>
            <a:r>
              <a:rPr lang="hi-IN" smtClean="0">
                <a:ea typeface="Mangal" pitchFamily="2"/>
                <a:hlinkClick r:id="rId6" action="ppaction://hlinkfile"/>
              </a:rPr>
              <a:t>हिन्दी</a:t>
            </a:r>
            <a:r>
              <a:rPr lang="hi-IN" smtClean="0">
                <a:ea typeface="Mangal" pitchFamily="2"/>
              </a:rPr>
              <a:t> </a:t>
            </a:r>
            <a:r>
              <a:rPr lang="en-US" smtClean="0"/>
              <a:t>    </a:t>
            </a:r>
            <a:r>
              <a:rPr lang="ja-JP" altLang="en-US" smtClean="0">
                <a:hlinkClick r:id="rId7" action="ppaction://hlinkfile"/>
              </a:rPr>
              <a:t>日本語</a:t>
            </a:r>
            <a:r>
              <a:rPr lang="ja-JP" altLang="en-US" smtClean="0"/>
              <a:t>   </a:t>
            </a:r>
            <a:r>
              <a:rPr lang="en-US" altLang="ja-JP" smtClean="0"/>
              <a:t>	</a:t>
            </a:r>
            <a:r>
              <a:rPr lang="ko-KR" altLang="en-US" smtClean="0">
                <a:cs typeface="맑은 고딕"/>
                <a:hlinkClick r:id="rId8" action="ppaction://hlinkfile"/>
              </a:rPr>
              <a:t>한국어</a:t>
            </a:r>
            <a:r>
              <a:rPr lang="ko-KR" altLang="en-US" smtClean="0">
                <a:cs typeface="맑은 고딕"/>
              </a:rPr>
              <a:t>      </a:t>
            </a:r>
            <a:r>
              <a:rPr lang="ar-AE" smtClean="0">
                <a:hlinkClick r:id="rId9" action="ppaction://hlinkfile"/>
              </a:rPr>
              <a:t>فارسی</a:t>
            </a:r>
            <a:r>
              <a:rPr lang="ar-AE" smtClean="0"/>
              <a:t> </a:t>
            </a:r>
            <a:r>
              <a:rPr lang="en-US" smtClean="0"/>
              <a:t>              </a:t>
            </a:r>
            <a:r>
              <a:rPr lang="az-Cyrl-AZ" smtClean="0">
                <a:hlinkClick r:id="rId10" action="ppaction://hlinkfile"/>
              </a:rPr>
              <a:t>Русский</a:t>
            </a:r>
            <a:r>
              <a:rPr lang="az-Cyrl-AZ" smtClean="0"/>
              <a:t> </a:t>
            </a:r>
            <a:r>
              <a:rPr lang="en-US" smtClean="0"/>
              <a:t>       </a:t>
            </a:r>
            <a:r>
              <a:rPr lang="he-IL" smtClean="0">
                <a:hlinkClick r:id="rId11" action="ppaction://hlinkfile"/>
              </a:rPr>
              <a:t>ייִדיש</a:t>
            </a:r>
            <a:r>
              <a:rPr lang="he-IL" smtClean="0"/>
              <a:t> </a:t>
            </a:r>
            <a:r>
              <a:rPr lang="en-US" smtClean="0"/>
              <a:t>          </a:t>
            </a:r>
            <a:r>
              <a:rPr lang="ta-IN" smtClean="0">
                <a:ea typeface="Latha" pitchFamily="2"/>
                <a:hlinkClick r:id="rId12" action="ppaction://hlinkfile"/>
              </a:rPr>
              <a:t>தமிழ்</a:t>
            </a:r>
            <a:endParaRPr lang="en-US" smtClean="0"/>
          </a:p>
          <a:p>
            <a:endParaRPr lang="en-US" smtClean="0"/>
          </a:p>
        </p:txBody>
      </p:sp>
      <p:sp>
        <p:nvSpPr>
          <p:cNvPr id="43011" name="Content Placeholder 3"/>
          <p:cNvSpPr>
            <a:spLocks noGrp="1"/>
          </p:cNvSpPr>
          <p:nvPr>
            <p:ph sz="quarter" idx="2"/>
          </p:nvPr>
        </p:nvSpPr>
        <p:spPr>
          <a:xfrm>
            <a:off x="609600" y="2971800"/>
            <a:ext cx="8305800" cy="1752600"/>
          </a:xfrm>
        </p:spPr>
        <p:txBody>
          <a:bodyPr/>
          <a:lstStyle/>
          <a:p>
            <a:endParaRPr lang="en-US" smtClean="0"/>
          </a:p>
          <a:p>
            <a:r>
              <a:rPr lang="en-US" smtClean="0"/>
              <a:t>.web, .blog, .sex … anywhere from 100 to 60 </a:t>
            </a:r>
            <a:r>
              <a:rPr lang="en-US" i="1" smtClean="0"/>
              <a:t>million</a:t>
            </a:r>
            <a:r>
              <a:rPr lang="en-US" smtClean="0"/>
              <a:t> other new TLD extensions</a:t>
            </a:r>
          </a:p>
          <a:p>
            <a:r>
              <a:rPr lang="en-US" smtClean="0"/>
              <a:t>at least 20 new ‘geo-TLDs’ like .berlin, .nyc, .cym, .quebec, .gal, .paris, .eng, .africa, .lat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/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4917F5E-9887-4057-BB0E-DEB933D5C88C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97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609600"/>
            <a:ext cx="73152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smtClean="0"/>
              <a:t>Recommendation 2</a:t>
            </a:r>
            <a:br>
              <a:rPr lang="en-US" sz="3600" smtClean="0"/>
            </a:br>
            <a:r>
              <a:rPr lang="en-US" altLang="ko-KR" sz="3000" smtClean="0">
                <a:ea typeface="굴림" charset="-127"/>
              </a:rPr>
              <a:t>Strings must not be confusingly similar to an existing top-level domain or a Reserved Name.</a:t>
            </a:r>
            <a:r>
              <a:rPr lang="en-US" altLang="ko-KR" sz="3600" smtClean="0">
                <a:ea typeface="굴림" charset="-127"/>
              </a:rPr>
              <a:t> </a:t>
            </a:r>
            <a:endParaRPr lang="en-US" sz="3600" smtClean="0"/>
          </a:p>
        </p:txBody>
      </p:sp>
      <p:sp>
        <p:nvSpPr>
          <p:cNvPr id="6042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133600"/>
            <a:ext cx="82296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Draft Implementation Guidelines: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A string that resembles another string is not necessarily confusingly similar (.ch, .cn, .cm, .om, .com all co-exist)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Initial Evaluation “to determine whether the applied-for gTLD string is so similar to one of the others that it would create a probability of detrimental user confusion”: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Algorithm provides “one objective measure” of confusingly similar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Panel of “String Similarity Examiners” will review – visual only? – and will create “contention sets that may be used later”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“no further reviews will be available”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If it passes Initial Evaluation, then formal objection may be filed by existing gTLD operator or by another applicant.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/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1F7ED1F-2C95-4691-9151-DE460DAA5CB9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848600" cy="17827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smtClean="0"/>
              <a:t>Recommendation 3</a:t>
            </a:r>
            <a:br>
              <a:rPr lang="en-US" sz="3600" smtClean="0"/>
            </a:br>
            <a:r>
              <a:rPr lang="en-US" sz="2800" smtClean="0"/>
              <a:t>Strings must not infringe the existing legal rights of others that are recognized or enforceable under generally accepted and internationally recognized principles of law.</a:t>
            </a:r>
            <a:r>
              <a:rPr lang="en-US" sz="3600" smtClean="0"/>
              <a:t> </a:t>
            </a:r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2438400"/>
            <a:ext cx="8229600" cy="3505200"/>
          </a:xfrm>
        </p:spPr>
        <p:txBody>
          <a:bodyPr/>
          <a:lstStyle/>
          <a:p>
            <a:r>
              <a:rPr lang="en-US" sz="2800" smtClean="0"/>
              <a:t>Legal Rights Objection available to any rightsholder</a:t>
            </a:r>
          </a:p>
          <a:p>
            <a:r>
              <a:rPr lang="en-US" sz="2800" smtClean="0"/>
              <a:t>To be decided by WIPO dispute resolution procedure</a:t>
            </a:r>
          </a:p>
          <a:p>
            <a:r>
              <a:rPr lang="en-US" sz="2800" smtClean="0"/>
              <a:t>One panelist; 60-90 day minimum timeframe</a:t>
            </a:r>
          </a:p>
          <a:p>
            <a:r>
              <a:rPr lang="en-US" sz="2800" smtClean="0"/>
              <a:t>Fees paid at every step, refunded to prevailing party</a:t>
            </a:r>
          </a:p>
          <a:p>
            <a:r>
              <a:rPr lang="en-US" sz="2800" smtClean="0"/>
              <a:t>“panel decision will be considered an expert determination, and will be considered by ICANN in making a final decision…”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 Rights Protection Mechanisms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smtClean="0"/>
              <a:t>Cybersquatting and Phishing is too quick and easy, and remedies are too expensive and slow</a:t>
            </a:r>
          </a:p>
          <a:p>
            <a:r>
              <a:rPr lang="en-US" sz="3000" smtClean="0"/>
              <a:t>ICANN Policy Development is needed to fix this</a:t>
            </a:r>
          </a:p>
          <a:p>
            <a:r>
              <a:rPr lang="en-US" sz="3000" smtClean="0"/>
              <a:t>Potential options:</a:t>
            </a:r>
          </a:p>
          <a:p>
            <a:pPr lvl="1"/>
            <a:r>
              <a:rPr lang="en-US" sz="2600" smtClean="0"/>
              <a:t>Standardized Sunrise Registration Process</a:t>
            </a:r>
          </a:p>
          <a:p>
            <a:pPr lvl="1"/>
            <a:r>
              <a:rPr lang="en-US" sz="2600" smtClean="0"/>
              <a:t>Fast and cheap pre-UDRP process, with rapid DNS suspension upon default</a:t>
            </a:r>
          </a:p>
          <a:p>
            <a:pPr lvl="1"/>
            <a:r>
              <a:rPr lang="en-US" sz="2600" smtClean="0"/>
              <a:t>Rapid DNS suspension upon evidence of phishing or malware (to be tested in dotAsia?)</a:t>
            </a:r>
          </a:p>
          <a:p>
            <a:pPr lvl="1"/>
            <a:endParaRPr lang="en-US" sz="26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/>
          <a:lstStyle/>
          <a:p>
            <a:r>
              <a:rPr lang="en-US" smtClean="0"/>
              <a:t>newTLD Risks to TM Owners</a:t>
            </a:r>
          </a:p>
        </p:txBody>
      </p:sp>
      <p:sp>
        <p:nvSpPr>
          <p:cNvPr id="164867" name="Rectangle 3"/>
          <p:cNvSpPr>
            <a:spLocks noGrp="1"/>
          </p:cNvSpPr>
          <p:nvPr>
            <p:ph type="body" idx="1"/>
          </p:nvPr>
        </p:nvSpPr>
        <p:spPr>
          <a:xfrm>
            <a:off x="914400" y="1600200"/>
            <a:ext cx="8229600" cy="4525963"/>
          </a:xfrm>
        </p:spPr>
        <p:txBody>
          <a:bodyPr/>
          <a:lstStyle/>
          <a:p>
            <a:r>
              <a:rPr lang="en-US" smtClean="0"/>
              <a:t>Increased need for defensive registrations and/or anti-cybersquatting budget</a:t>
            </a:r>
          </a:p>
          <a:p>
            <a:r>
              <a:rPr lang="en-US" smtClean="0"/>
              <a:t>Increased space for phishers and other criminal actors to exploit</a:t>
            </a:r>
          </a:p>
          <a:p>
            <a:r>
              <a:rPr lang="en-US" smtClean="0"/>
              <a:t>Increased consumer confusion and reliance on search engines – Google gets bigger?!</a:t>
            </a:r>
          </a:p>
          <a:p>
            <a:r>
              <a:rPr lang="en-US" smtClean="0"/>
              <a:t>Potential newTLD brand hijacking, and/or newTLD edge to your competition?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“.brand” Advantages</a:t>
            </a:r>
          </a:p>
        </p:txBody>
      </p:sp>
      <p:sp>
        <p:nvSpPr>
          <p:cNvPr id="1638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Security – you own and control the TLD, can register to anyone you choose</a:t>
            </a:r>
          </a:p>
          <a:p>
            <a:r>
              <a:rPr lang="en-US" smtClean="0"/>
              <a:t>No domainers, squatters OR phishers?!</a:t>
            </a:r>
          </a:p>
          <a:p>
            <a:r>
              <a:rPr lang="en-US" smtClean="0"/>
              <a:t>Marketing – create a global community centered on your branded TLD</a:t>
            </a:r>
          </a:p>
          <a:p>
            <a:pPr lvl="1"/>
            <a:r>
              <a:rPr lang="en-US" smtClean="0"/>
              <a:t>Be one of the first in your industry</a:t>
            </a:r>
          </a:p>
          <a:p>
            <a:pPr lvl="1"/>
            <a:r>
              <a:rPr lang="en-US" smtClean="0"/>
              <a:t>Develop new online products and promotions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“.brand” Risks</a:t>
            </a:r>
          </a:p>
        </p:txBody>
      </p:sp>
      <p:sp>
        <p:nvSpPr>
          <p:cNvPr id="165891" name="Rectangle 3"/>
          <p:cNvSpPr>
            <a:spLocks noGrp="1"/>
          </p:cNvSpPr>
          <p:nvPr>
            <p:ph type="body" idx="1"/>
          </p:nvPr>
        </p:nvSpPr>
        <p:spPr>
          <a:xfrm>
            <a:off x="914400" y="16002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Switching from .com marketing and consumer mindset is sure to be expensive and lengthy</a:t>
            </a:r>
          </a:p>
          <a:p>
            <a:pPr>
              <a:lnSpc>
                <a:spcPct val="90000"/>
              </a:lnSpc>
            </a:pPr>
            <a:r>
              <a:rPr lang="en-US" smtClean="0"/>
              <a:t>ICANN process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First-come, first-served with hefty application fee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Potential objections and increased cost</a:t>
            </a:r>
          </a:p>
          <a:p>
            <a:pPr>
              <a:lnSpc>
                <a:spcPct val="90000"/>
              </a:lnSpc>
            </a:pPr>
            <a:r>
              <a:rPr lang="en-US" smtClean="0"/>
              <a:t>Operating a TLD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regular ICANN compliance reporting; policy work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legal exposure?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must use ICANN-accredited registrars?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ongoing cost to ICANN and to operational support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532</Words>
  <Application>Microsoft Office PowerPoint</Application>
  <PresentationFormat>On-screen Show (4:3)</PresentationFormat>
  <Paragraphs>69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Calibri</vt:lpstr>
      <vt:lpstr>Arial</vt:lpstr>
      <vt:lpstr>Biondi</vt:lpstr>
      <vt:lpstr>MS PGothic</vt:lpstr>
      <vt:lpstr>Mangal</vt:lpstr>
      <vt:lpstr>맑은 고딕</vt:lpstr>
      <vt:lpstr>Latha</vt:lpstr>
      <vt:lpstr>Gulim</vt:lpstr>
      <vt:lpstr>Office Theme</vt:lpstr>
      <vt:lpstr>Office Theme</vt:lpstr>
      <vt:lpstr>newTLDs:  Implications for Trademark Owners  Mike Rodenbaugh</vt:lpstr>
      <vt:lpstr>Mike Rodenbaugh</vt:lpstr>
      <vt:lpstr>IDNs and new TLDs are coming!</vt:lpstr>
      <vt:lpstr>Recommendation 2 Strings must not be confusingly similar to an existing top-level domain or a Reserved Name. </vt:lpstr>
      <vt:lpstr>Recommendation 3 Strings must not infringe the existing legal rights of others that are recognized or enforceable under generally accepted and internationally recognized principles of law. </vt:lpstr>
      <vt:lpstr>IP Rights Protection Mechanisms</vt:lpstr>
      <vt:lpstr>newTLD Risks to TM Owners</vt:lpstr>
      <vt:lpstr>“.brand” Advantages</vt:lpstr>
      <vt:lpstr>“.brand” Risks</vt:lpstr>
      <vt:lpstr>Help!!</vt:lpstr>
    </vt:vector>
  </TitlesOfParts>
  <Company>Rodenbaugh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Strategies for IP Protection in Online Platforms</dc:title>
  <dc:creator> </dc:creator>
  <cp:lastModifiedBy>Mike Rodenbaugh</cp:lastModifiedBy>
  <cp:revision>16</cp:revision>
  <dcterms:created xsi:type="dcterms:W3CDTF">2008-04-23T05:10:54Z</dcterms:created>
  <dcterms:modified xsi:type="dcterms:W3CDTF">2008-11-21T05:09:27Z</dcterms:modified>
</cp:coreProperties>
</file>